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</p:sldMasterIdLst>
  <p:notesMasterIdLst>
    <p:notesMasterId r:id="rId47"/>
  </p:notesMasterIdLst>
  <p:handoutMasterIdLst>
    <p:handoutMasterId r:id="rId48"/>
  </p:handoutMasterIdLst>
  <p:sldIdLst>
    <p:sldId id="256" r:id="rId3"/>
    <p:sldId id="298" r:id="rId4"/>
    <p:sldId id="274" r:id="rId5"/>
    <p:sldId id="275" r:id="rId6"/>
    <p:sldId id="276" r:id="rId7"/>
    <p:sldId id="277" r:id="rId8"/>
    <p:sldId id="278" r:id="rId9"/>
    <p:sldId id="279" r:id="rId10"/>
    <p:sldId id="318" r:id="rId11"/>
    <p:sldId id="280" r:id="rId12"/>
    <p:sldId id="282" r:id="rId13"/>
    <p:sldId id="281" r:id="rId14"/>
    <p:sldId id="283" r:id="rId15"/>
    <p:sldId id="285" r:id="rId16"/>
    <p:sldId id="286" r:id="rId17"/>
    <p:sldId id="284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6" r:id="rId35"/>
    <p:sldId id="307" r:id="rId36"/>
    <p:sldId id="305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08" r:id="rId4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001933"/>
    <a:srgbClr val="0E3361"/>
    <a:srgbClr val="F5CE4D"/>
    <a:srgbClr val="003264"/>
    <a:srgbClr val="FBCE20"/>
    <a:srgbClr val="003D7C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527" autoAdjust="0"/>
    <p:restoredTop sz="94734" autoAdjust="0"/>
  </p:normalViewPr>
  <p:slideViewPr>
    <p:cSldViewPr snapToGrid="0">
      <p:cViewPr varScale="1">
        <p:scale>
          <a:sx n="179" d="100"/>
          <a:sy n="179" d="100"/>
        </p:scale>
        <p:origin x="108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5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62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1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1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34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6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8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44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5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6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4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23637" y="-3620681"/>
            <a:ext cx="1899684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2" y="183780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066629" y="-219370"/>
            <a:ext cx="50137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509981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57674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707969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84262" y="1398263"/>
            <a:ext cx="1778432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77" y="5204732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0" y="6038330"/>
            <a:ext cx="552221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1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5745753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461865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09558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30088" y="-1141517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68" r:id="rId2"/>
    <p:sldLayoutId id="2147483796" r:id="rId3"/>
    <p:sldLayoutId id="2147483745" r:id="rId4"/>
    <p:sldLayoutId id="2147483774" r:id="rId5"/>
    <p:sldLayoutId id="2147483771" r:id="rId6"/>
    <p:sldLayoutId id="2147483798" r:id="rId7"/>
    <p:sldLayoutId id="2147483770" r:id="rId8"/>
    <p:sldLayoutId id="2147483740" r:id="rId9"/>
    <p:sldLayoutId id="2147483763" r:id="rId10"/>
    <p:sldLayoutId id="2147483742" r:id="rId11"/>
    <p:sldLayoutId id="2147483752" r:id="rId12"/>
    <p:sldLayoutId id="2147483750" r:id="rId13"/>
    <p:sldLayoutId id="2147483751" r:id="rId14"/>
    <p:sldLayoutId id="214748374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gorfs@utfpr.edu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688" y="4461864"/>
            <a:ext cx="7239000" cy="1730213"/>
          </a:xfrm>
        </p:spPr>
        <p:txBody>
          <a:bodyPr/>
          <a:lstStyle/>
          <a:p>
            <a:r>
              <a:rPr lang="en-US" dirty="0"/>
              <a:t>Introduction to Git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igorfs@utfpr.edu.br</a:t>
            </a:r>
            <a:r>
              <a:rPr lang="en-US" dirty="0"/>
              <a:t> </a:t>
            </a:r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Git</a:t>
            </a:r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89BD5-0B20-1545-AB55-32CEE1AFD78C}"/>
              </a:ext>
            </a:extLst>
          </p:cNvPr>
          <p:cNvSpPr/>
          <p:nvPr/>
        </p:nvSpPr>
        <p:spPr bwMode="auto">
          <a:xfrm>
            <a:off x="114300" y="3733800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16221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E9BFD2-B842-EF41-B925-8FBF477E35EA}"/>
              </a:ext>
            </a:extLst>
          </p:cNvPr>
          <p:cNvSpPr/>
          <p:nvPr/>
        </p:nvSpPr>
        <p:spPr bwMode="auto">
          <a:xfrm>
            <a:off x="3704921" y="27104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26635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>
            <a:off x="1926921" y="339629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37049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2968321" y="339629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29A41B-1A9D-1744-8692-4FDAAD59E9A0}"/>
              </a:ext>
            </a:extLst>
          </p:cNvPr>
          <p:cNvCxnSpPr>
            <a:cxnSpLocks/>
            <a:stCxn id="8" idx="7"/>
          </p:cNvCxnSpPr>
          <p:nvPr/>
        </p:nvCxnSpPr>
        <p:spPr bwMode="auto">
          <a:xfrm flipV="1">
            <a:off x="2923684" y="2862892"/>
            <a:ext cx="390619" cy="425637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BB1E61-9B42-494E-B2BF-7C9DC9A4A4C3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>
            <a:off x="3314303" y="2862892"/>
            <a:ext cx="390618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4746321" y="325003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1B63DD-B96A-5247-B1EA-5C34EBDE4C4B}"/>
              </a:ext>
            </a:extLst>
          </p:cNvPr>
          <p:cNvSpPr/>
          <p:nvPr/>
        </p:nvSpPr>
        <p:spPr bwMode="auto">
          <a:xfrm>
            <a:off x="4746321" y="27104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D81458-9BC7-E049-AE30-AABB0CD6656E}"/>
              </a:ext>
            </a:extLst>
          </p:cNvPr>
          <p:cNvCxnSpPr>
            <a:cxnSpLocks/>
            <a:stCxn id="7" idx="6"/>
            <a:endCxn id="25" idx="2"/>
          </p:cNvCxnSpPr>
          <p:nvPr/>
        </p:nvCxnSpPr>
        <p:spPr bwMode="auto">
          <a:xfrm>
            <a:off x="4009721" y="286289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4009721" y="3396292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C2C91CA-A991-2D42-A0B5-7164584841C4}"/>
              </a:ext>
            </a:extLst>
          </p:cNvPr>
          <p:cNvSpPr/>
          <p:nvPr/>
        </p:nvSpPr>
        <p:spPr bwMode="auto">
          <a:xfrm>
            <a:off x="5802979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FC3EFE-7A42-D549-8798-CA5473F97F6B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 bwMode="auto">
          <a:xfrm flipV="1">
            <a:off x="5051121" y="3396292"/>
            <a:ext cx="751858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D03ADE-EA23-6C46-981E-146C94214C87}"/>
              </a:ext>
            </a:extLst>
          </p:cNvPr>
          <p:cNvCxnSpPr>
            <a:cxnSpLocks/>
            <a:stCxn id="25" idx="6"/>
          </p:cNvCxnSpPr>
          <p:nvPr/>
        </p:nvCxnSpPr>
        <p:spPr bwMode="auto">
          <a:xfrm>
            <a:off x="5051121" y="2862892"/>
            <a:ext cx="375929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4EE54-392D-C147-BD5D-5355A0AC5D2E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>
            <a:off x="5427050" y="2862892"/>
            <a:ext cx="420566" cy="425637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1C70D96-FD47-604A-914C-B1992C58A446}"/>
              </a:ext>
            </a:extLst>
          </p:cNvPr>
          <p:cNvSpPr/>
          <p:nvPr/>
        </p:nvSpPr>
        <p:spPr bwMode="auto">
          <a:xfrm>
            <a:off x="6892621" y="3243892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0AA6A6-B6D5-7A42-A295-6A657D5675FA}"/>
              </a:ext>
            </a:extLst>
          </p:cNvPr>
          <p:cNvCxnSpPr>
            <a:cxnSpLocks/>
            <a:stCxn id="35" idx="6"/>
            <a:endCxn id="56" idx="2"/>
          </p:cNvCxnSpPr>
          <p:nvPr/>
        </p:nvCxnSpPr>
        <p:spPr bwMode="auto">
          <a:xfrm>
            <a:off x="6107779" y="3396292"/>
            <a:ext cx="784842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EF4BD3D-5692-674B-B3A7-A2773F504C36}"/>
              </a:ext>
            </a:extLst>
          </p:cNvPr>
          <p:cNvSpPr/>
          <p:nvPr/>
        </p:nvSpPr>
        <p:spPr bwMode="auto">
          <a:xfrm>
            <a:off x="937144" y="5335969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422A3B7-886D-6C43-9D7E-F16FCECC956F}"/>
              </a:ext>
            </a:extLst>
          </p:cNvPr>
          <p:cNvSpPr/>
          <p:nvPr/>
        </p:nvSpPr>
        <p:spPr bwMode="auto">
          <a:xfrm>
            <a:off x="3005044" y="5345258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96521AF-2F82-064C-A8D7-F7134DE1952D}"/>
              </a:ext>
            </a:extLst>
          </p:cNvPr>
          <p:cNvCxnSpPr>
            <a:cxnSpLocks/>
            <a:stCxn id="65" idx="6"/>
          </p:cNvCxnSpPr>
          <p:nvPr/>
        </p:nvCxnSpPr>
        <p:spPr bwMode="auto">
          <a:xfrm>
            <a:off x="3309844" y="549765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A3515B-A21C-AD47-B3F4-73BBFA62AB07}"/>
              </a:ext>
            </a:extLst>
          </p:cNvPr>
          <p:cNvCxnSpPr>
            <a:cxnSpLocks/>
            <a:stCxn id="65" idx="7"/>
          </p:cNvCxnSpPr>
          <p:nvPr/>
        </p:nvCxnSpPr>
        <p:spPr bwMode="auto">
          <a:xfrm flipV="1">
            <a:off x="3265207" y="4964258"/>
            <a:ext cx="390619" cy="425637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0D41C5-28F4-4746-96FE-C934E937F4E1}"/>
              </a:ext>
            </a:extLst>
          </p:cNvPr>
          <p:cNvCxnSpPr>
            <a:cxnSpLocks/>
          </p:cNvCxnSpPr>
          <p:nvPr/>
        </p:nvCxnSpPr>
        <p:spPr bwMode="auto">
          <a:xfrm>
            <a:off x="3655826" y="4964258"/>
            <a:ext cx="390618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1EBB54A2-09D9-F043-A366-3C9CB76CEB7B}"/>
              </a:ext>
            </a:extLst>
          </p:cNvPr>
          <p:cNvSpPr/>
          <p:nvPr/>
        </p:nvSpPr>
        <p:spPr bwMode="auto">
          <a:xfrm>
            <a:off x="6222540" y="5339114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C05907D-4890-6A4F-8B39-A1812793F5B5}"/>
              </a:ext>
            </a:extLst>
          </p:cNvPr>
          <p:cNvCxnSpPr>
            <a:cxnSpLocks/>
            <a:endCxn id="69" idx="2"/>
          </p:cNvCxnSpPr>
          <p:nvPr/>
        </p:nvCxnSpPr>
        <p:spPr bwMode="auto">
          <a:xfrm flipV="1">
            <a:off x="5470682" y="5491514"/>
            <a:ext cx="751858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59612C-BA5A-0443-9671-CFADEDA83848}"/>
              </a:ext>
            </a:extLst>
          </p:cNvPr>
          <p:cNvCxnSpPr>
            <a:cxnSpLocks/>
          </p:cNvCxnSpPr>
          <p:nvPr/>
        </p:nvCxnSpPr>
        <p:spPr bwMode="auto">
          <a:xfrm>
            <a:off x="5470682" y="4958114"/>
            <a:ext cx="375929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2BB5F3-7C9E-404A-B3F2-11B7702E61BB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>
            <a:off x="5846611" y="4958114"/>
            <a:ext cx="420566" cy="425637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89FF29-A43B-994C-8A75-04A6A3293F5E}"/>
              </a:ext>
            </a:extLst>
          </p:cNvPr>
          <p:cNvSpPr txBox="1"/>
          <p:nvPr/>
        </p:nvSpPr>
        <p:spPr>
          <a:xfrm>
            <a:off x="1338499" y="5334796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FEDE4B-A037-0548-ACFD-E6E21B7D2D19}"/>
              </a:ext>
            </a:extLst>
          </p:cNvPr>
          <p:cNvSpPr txBox="1"/>
          <p:nvPr/>
        </p:nvSpPr>
        <p:spPr>
          <a:xfrm>
            <a:off x="4051602" y="5302231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BA128C-67C2-3041-A219-B8870C804CB8}"/>
              </a:ext>
            </a:extLst>
          </p:cNvPr>
          <p:cNvSpPr txBox="1"/>
          <p:nvPr/>
        </p:nvSpPr>
        <p:spPr>
          <a:xfrm>
            <a:off x="6643106" y="5335969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2588936" y="35185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3624150" y="351733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4671736" y="3516426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BB67B32-2635-7244-8602-8DB2477D2A95}"/>
              </a:ext>
            </a:extLst>
          </p:cNvPr>
          <p:cNvSpPr txBox="1"/>
          <p:nvPr/>
        </p:nvSpPr>
        <p:spPr>
          <a:xfrm>
            <a:off x="5719322" y="350405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F4+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2442BF-87CE-C446-889E-C2049CFACBFC}"/>
              </a:ext>
            </a:extLst>
          </p:cNvPr>
          <p:cNvSpPr txBox="1"/>
          <p:nvPr/>
        </p:nvSpPr>
        <p:spPr>
          <a:xfrm>
            <a:off x="3655447" y="23548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0C5DE7-4117-884B-BDC6-685806309C41}"/>
              </a:ext>
            </a:extLst>
          </p:cNvPr>
          <p:cNvSpPr txBox="1"/>
          <p:nvPr/>
        </p:nvSpPr>
        <p:spPr>
          <a:xfrm>
            <a:off x="4703032" y="2353964"/>
            <a:ext cx="60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F4*</a:t>
            </a:r>
          </a:p>
        </p:txBody>
      </p:sp>
    </p:spTree>
    <p:extLst>
      <p:ext uri="{BB962C8B-B14F-4D97-AF65-F5344CB8AC3E}">
        <p14:creationId xmlns:p14="http://schemas.microsoft.com/office/powerpoint/2010/main" val="30040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24" grpId="0" animBg="1"/>
      <p:bldP spid="25" grpId="0" animBg="1"/>
      <p:bldP spid="35" grpId="0" animBg="1"/>
      <p:bldP spid="56" grpId="0" animBg="1"/>
      <p:bldP spid="65" grpId="0" animBg="1"/>
      <p:bldP spid="69" grpId="0" animBg="1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3302920" y="406976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4344320" y="406976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>
            <a:off x="3607720" y="422216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5385720" y="406976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4649120" y="422216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6427120" y="407590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5690520" y="4222163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4269735" y="4344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5304949" y="43432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6352535" y="434229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9836ECA-5188-1E4C-9CEC-50094EFCDEB4}"/>
              </a:ext>
            </a:extLst>
          </p:cNvPr>
          <p:cNvSpPr/>
          <p:nvPr/>
        </p:nvSpPr>
        <p:spPr bwMode="auto">
          <a:xfrm>
            <a:off x="1529740" y="1830984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A81D952-2C98-F34B-830C-BC9062A0EAFF}"/>
              </a:ext>
            </a:extLst>
          </p:cNvPr>
          <p:cNvSpPr/>
          <p:nvPr/>
        </p:nvSpPr>
        <p:spPr bwMode="auto">
          <a:xfrm flipH="1">
            <a:off x="2461365" y="2321729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C3219E1E-1F6A-404E-BF1B-E85C1A062F25}"/>
              </a:ext>
            </a:extLst>
          </p:cNvPr>
          <p:cNvSpPr/>
          <p:nvPr/>
        </p:nvSpPr>
        <p:spPr bwMode="auto">
          <a:xfrm>
            <a:off x="1752875" y="4349756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23F4298D-31BC-2848-B7AD-346056E71B3F}"/>
              </a:ext>
            </a:extLst>
          </p:cNvPr>
          <p:cNvSpPr/>
          <p:nvPr/>
        </p:nvSpPr>
        <p:spPr bwMode="auto">
          <a:xfrm>
            <a:off x="1943256" y="5030839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4652E-2748-114C-A6C9-9E7025B3CCDD}"/>
              </a:ext>
            </a:extLst>
          </p:cNvPr>
          <p:cNvSpPr txBox="1"/>
          <p:nvPr/>
        </p:nvSpPr>
        <p:spPr>
          <a:xfrm>
            <a:off x="2012583" y="4493481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46656325-1798-3849-B169-B28F6534C82F}"/>
              </a:ext>
            </a:extLst>
          </p:cNvPr>
          <p:cNvSpPr/>
          <p:nvPr/>
        </p:nvSpPr>
        <p:spPr bwMode="auto">
          <a:xfrm flipH="1">
            <a:off x="2464865" y="3995557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7BBDBE-A872-FD41-9660-92D093A069D2}"/>
              </a:ext>
            </a:extLst>
          </p:cNvPr>
          <p:cNvSpPr txBox="1"/>
          <p:nvPr/>
        </p:nvSpPr>
        <p:spPr>
          <a:xfrm>
            <a:off x="3231589" y="437456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74ACD4-86AB-844B-8040-4D1ADA69D328}"/>
              </a:ext>
            </a:extLst>
          </p:cNvPr>
          <p:cNvSpPr/>
          <p:nvPr/>
        </p:nvSpPr>
        <p:spPr bwMode="auto">
          <a:xfrm>
            <a:off x="3298971" y="248367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EE6BE93-1F6B-3F4C-82BF-B76954C77666}"/>
              </a:ext>
            </a:extLst>
          </p:cNvPr>
          <p:cNvSpPr/>
          <p:nvPr/>
        </p:nvSpPr>
        <p:spPr bwMode="auto">
          <a:xfrm>
            <a:off x="4340371" y="248367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63EE86-5A94-8540-A92A-D1269146DDF1}"/>
              </a:ext>
            </a:extLst>
          </p:cNvPr>
          <p:cNvCxnSpPr>
            <a:stCxn id="80" idx="6"/>
            <a:endCxn id="83" idx="2"/>
          </p:cNvCxnSpPr>
          <p:nvPr/>
        </p:nvCxnSpPr>
        <p:spPr bwMode="auto">
          <a:xfrm>
            <a:off x="3603771" y="263607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608B78F-DB55-4841-B492-28C51A73561A}"/>
              </a:ext>
            </a:extLst>
          </p:cNvPr>
          <p:cNvSpPr/>
          <p:nvPr/>
        </p:nvSpPr>
        <p:spPr bwMode="auto">
          <a:xfrm>
            <a:off x="5381771" y="2483673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D7F70F-4825-4043-AC9A-DDBFD2970D13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 bwMode="auto">
          <a:xfrm>
            <a:off x="4645171" y="2636073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719C6CE4-0A66-0D4A-99CE-F491D1D70C6D}"/>
              </a:ext>
            </a:extLst>
          </p:cNvPr>
          <p:cNvSpPr/>
          <p:nvPr/>
        </p:nvSpPr>
        <p:spPr bwMode="auto">
          <a:xfrm>
            <a:off x="6423171" y="248981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717D239-93F0-314F-9D5E-86149BC2266A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 bwMode="auto">
          <a:xfrm>
            <a:off x="5686571" y="2636073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23DB23-4F0B-C442-826D-B579CAA1A72F}"/>
              </a:ext>
            </a:extLst>
          </p:cNvPr>
          <p:cNvSpPr txBox="1"/>
          <p:nvPr/>
        </p:nvSpPr>
        <p:spPr>
          <a:xfrm>
            <a:off x="4265786" y="27582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BD153C5-D191-DB49-9D04-CF01927732E4}"/>
              </a:ext>
            </a:extLst>
          </p:cNvPr>
          <p:cNvSpPr txBox="1"/>
          <p:nvPr/>
        </p:nvSpPr>
        <p:spPr>
          <a:xfrm>
            <a:off x="5301000" y="27571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9C9272-1E3A-0744-9191-B4736EDC58A1}"/>
              </a:ext>
            </a:extLst>
          </p:cNvPr>
          <p:cNvSpPr txBox="1"/>
          <p:nvPr/>
        </p:nvSpPr>
        <p:spPr>
          <a:xfrm>
            <a:off x="6348586" y="275620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F7871F-14DE-2C4E-B80F-01F19277A1BA}"/>
              </a:ext>
            </a:extLst>
          </p:cNvPr>
          <p:cNvSpPr txBox="1"/>
          <p:nvPr/>
        </p:nvSpPr>
        <p:spPr>
          <a:xfrm>
            <a:off x="3227640" y="27884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03F09A0-502B-0442-B25E-F3E574860868}"/>
              </a:ext>
            </a:extLst>
          </p:cNvPr>
          <p:cNvSpPr/>
          <p:nvPr/>
        </p:nvSpPr>
        <p:spPr bwMode="auto">
          <a:xfrm>
            <a:off x="2570994" y="2906785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1A30DE-4E87-B941-AC63-DC87052C6C56}"/>
              </a:ext>
            </a:extLst>
          </p:cNvPr>
          <p:cNvSpPr txBox="1"/>
          <p:nvPr/>
        </p:nvSpPr>
        <p:spPr>
          <a:xfrm rot="16200000">
            <a:off x="2062205" y="3176786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F0C6983C-B6C5-D646-A02D-EBB1236305D2}"/>
              </a:ext>
            </a:extLst>
          </p:cNvPr>
          <p:cNvSpPr/>
          <p:nvPr/>
        </p:nvSpPr>
        <p:spPr bwMode="auto">
          <a:xfrm rot="10800000">
            <a:off x="6432752" y="3041933"/>
            <a:ext cx="295218" cy="969442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86864-9CC6-0D40-94AE-5719BEBBDE3E}"/>
              </a:ext>
            </a:extLst>
          </p:cNvPr>
          <p:cNvSpPr txBox="1"/>
          <p:nvPr/>
        </p:nvSpPr>
        <p:spPr>
          <a:xfrm rot="5400000">
            <a:off x="6427253" y="339737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F55FE01-E0E2-404C-86E9-006D7A23E75E}"/>
              </a:ext>
            </a:extLst>
          </p:cNvPr>
          <p:cNvSpPr/>
          <p:nvPr/>
        </p:nvSpPr>
        <p:spPr bwMode="auto">
          <a:xfrm>
            <a:off x="7502379" y="2514698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2296AA2-D69A-FC4D-A91C-DE55BF8A947D}"/>
              </a:ext>
            </a:extLst>
          </p:cNvPr>
          <p:cNvCxnSpPr>
            <a:cxnSpLocks/>
            <a:endCxn id="99" idx="2"/>
          </p:cNvCxnSpPr>
          <p:nvPr/>
        </p:nvCxnSpPr>
        <p:spPr bwMode="auto">
          <a:xfrm>
            <a:off x="6765779" y="2660954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EF3E005-E0C3-E74E-91CF-545D47FB2DA1}"/>
              </a:ext>
            </a:extLst>
          </p:cNvPr>
          <p:cNvSpPr txBox="1"/>
          <p:nvPr/>
        </p:nvSpPr>
        <p:spPr>
          <a:xfrm>
            <a:off x="7134079" y="2801309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84792F-355D-1C45-AF66-013FCD30741B}"/>
              </a:ext>
            </a:extLst>
          </p:cNvPr>
          <p:cNvSpPr/>
          <p:nvPr/>
        </p:nvSpPr>
        <p:spPr bwMode="auto">
          <a:xfrm>
            <a:off x="7502379" y="4082914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A74A30C-5440-954E-8A10-8B78D4D39B8E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>
            <a:off x="6765779" y="4229170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2C9967E-D882-1D4B-8FDE-4A8AACF2D73F}"/>
              </a:ext>
            </a:extLst>
          </p:cNvPr>
          <p:cNvSpPr txBox="1"/>
          <p:nvPr/>
        </p:nvSpPr>
        <p:spPr>
          <a:xfrm>
            <a:off x="7134079" y="4369525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9FC8F481-FF23-8E45-B69A-3691A4A4F486}"/>
              </a:ext>
            </a:extLst>
          </p:cNvPr>
          <p:cNvSpPr/>
          <p:nvPr/>
        </p:nvSpPr>
        <p:spPr bwMode="auto">
          <a:xfrm>
            <a:off x="7502379" y="3087498"/>
            <a:ext cx="295218" cy="969442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2916A4C-A42A-5549-8013-0F316A80FFE5}"/>
              </a:ext>
            </a:extLst>
          </p:cNvPr>
          <p:cNvSpPr txBox="1"/>
          <p:nvPr/>
        </p:nvSpPr>
        <p:spPr>
          <a:xfrm rot="5400000">
            <a:off x="7640423" y="3336907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3317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24" grpId="0" animBg="1"/>
      <p:bldP spid="76" grpId="0"/>
      <p:bldP spid="77" grpId="0"/>
      <p:bldP spid="78" grpId="0"/>
      <p:bldP spid="48" grpId="0"/>
      <p:bldP spid="83" grpId="0" animBg="1"/>
      <p:bldP spid="85" grpId="0" animBg="1"/>
      <p:bldP spid="87" grpId="0" animBg="1"/>
      <p:bldP spid="89" grpId="0"/>
      <p:bldP spid="90" grpId="0"/>
      <p:bldP spid="91" grpId="0"/>
      <p:bldP spid="19" grpId="0" animBg="1"/>
      <p:bldP spid="93" grpId="0"/>
      <p:bldP spid="95" grpId="0" animBg="1"/>
      <p:bldP spid="96" grpId="0"/>
      <p:bldP spid="99" grpId="0" animBg="1"/>
      <p:bldP spid="101" grpId="0"/>
      <p:bldP spid="104" grpId="0" animBg="1"/>
      <p:bldP spid="106" grpId="0"/>
      <p:bldP spid="107" grpId="0" animBg="1"/>
      <p:bldP spid="1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7B38-D6B0-DC42-B4E0-E6D1B996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It’s Hands 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6AD0-7754-D34D-B98C-E93B4A33E3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2 Moments</a:t>
            </a:r>
          </a:p>
          <a:p>
            <a:endParaRPr lang="en-US" dirty="0"/>
          </a:p>
          <a:p>
            <a:r>
              <a:rPr lang="en-US" dirty="0"/>
              <a:t>Moment 1:</a:t>
            </a:r>
          </a:p>
          <a:p>
            <a:pPr lvl="1"/>
            <a:r>
              <a:rPr lang="en-US" dirty="0"/>
              <a:t>Local commands: add, commit, branch, merge, conflicts..</a:t>
            </a:r>
          </a:p>
          <a:p>
            <a:pPr lvl="1"/>
            <a:endParaRPr lang="en-US" dirty="0"/>
          </a:p>
          <a:p>
            <a:r>
              <a:rPr lang="en-US" dirty="0"/>
              <a:t>Moment 2</a:t>
            </a:r>
          </a:p>
          <a:p>
            <a:pPr lvl="1"/>
            <a:r>
              <a:rPr lang="en-US" dirty="0"/>
              <a:t>Interaction with the remote repo: Push, pull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6D45-A7C7-0845-A7E0-29CB8DD3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5303-F2F7-D24F-ACE7-85D186B1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Kicking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C24F-8092-F148-AAD7-E256B20FCA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“Igor Steinmacher”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“</a:t>
            </a:r>
            <a:r>
              <a:rPr lang="en-US" dirty="0" err="1"/>
              <a:t>igor.Steinmacher@nau.edu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 folder / access this folder </a:t>
            </a:r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This folder is a repo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673-9EB1-C248-BE78-D38755C4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8D0E-B688-974C-8664-2B11538F996D}"/>
              </a:ext>
            </a:extLst>
          </p:cNvPr>
          <p:cNvSpPr txBox="1"/>
          <p:nvPr/>
        </p:nvSpPr>
        <p:spPr>
          <a:xfrm>
            <a:off x="1698797" y="2744630"/>
            <a:ext cx="150097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 all repos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F85E0-EADA-FE42-837B-384653C1BB34}"/>
              </a:ext>
            </a:extLst>
          </p:cNvPr>
          <p:cNvSpPr/>
          <p:nvPr/>
        </p:nvSpPr>
        <p:spPr bwMode="auto">
          <a:xfrm>
            <a:off x="1967474" y="1791221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7DB33-C609-FF46-AAF4-889971D905D8}"/>
              </a:ext>
            </a:extLst>
          </p:cNvPr>
          <p:cNvSpPr/>
          <p:nvPr/>
        </p:nvSpPr>
        <p:spPr bwMode="auto">
          <a:xfrm>
            <a:off x="1967474" y="3697316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347867-ED0E-854B-AF83-F7D9D2BCC1A0}"/>
              </a:ext>
            </a:extLst>
          </p:cNvPr>
          <p:cNvCxnSpPr>
            <a:stCxn id="5" idx="0"/>
            <a:endCxn id="9" idx="2"/>
          </p:cNvCxnSpPr>
          <p:nvPr/>
        </p:nvCxnSpPr>
        <p:spPr bwMode="auto">
          <a:xfrm flipV="1">
            <a:off x="2449282" y="2192054"/>
            <a:ext cx="0" cy="5525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58BA0-DE3C-994C-AFA5-48816D285DCF}"/>
              </a:ext>
            </a:extLst>
          </p:cNvPr>
          <p:cNvCxnSpPr>
            <a:stCxn id="5" idx="2"/>
            <a:endCxn id="10" idx="0"/>
          </p:cNvCxnSpPr>
          <p:nvPr/>
        </p:nvCxnSpPr>
        <p:spPr bwMode="auto">
          <a:xfrm>
            <a:off x="2449282" y="3144740"/>
            <a:ext cx="0" cy="5525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0005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413E-01B1-8B43-B20B-80465A2E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CE90-D71E-4F40-810F-0F5023BFF6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Create a file</a:t>
            </a:r>
          </a:p>
          <a:p>
            <a:endParaRPr lang="en-US" dirty="0"/>
          </a:p>
          <a:p>
            <a:r>
              <a:rPr lang="en-US" dirty="0"/>
              <a:t>Check the status of the repo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endParaRPr lang="en-US" dirty="0"/>
          </a:p>
          <a:p>
            <a:r>
              <a:rPr lang="en-US" dirty="0"/>
              <a:t>Add the file to the index</a:t>
            </a:r>
          </a:p>
          <a:p>
            <a:pPr lvl="1"/>
            <a:r>
              <a:rPr lang="en-US" dirty="0"/>
              <a:t>git add &lt;filename&gt;</a:t>
            </a:r>
          </a:p>
          <a:p>
            <a:pPr lvl="1"/>
            <a:endParaRPr lang="en-US" dirty="0"/>
          </a:p>
          <a:p>
            <a:r>
              <a:rPr lang="en-US" dirty="0"/>
              <a:t>Check the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27020-1219-0043-B93A-4D4E924A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4780-1D96-3347-83BC-64D8F547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7128D-93D6-2340-B802-05ECCCE7A3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Our first commit</a:t>
            </a:r>
          </a:p>
          <a:p>
            <a:pPr lvl="1"/>
            <a:r>
              <a:rPr lang="en-US" dirty="0"/>
              <a:t>git -a -m “Our first commit!!!” </a:t>
            </a:r>
          </a:p>
          <a:p>
            <a:pPr lvl="2"/>
            <a:r>
              <a:rPr lang="en-US" dirty="0"/>
              <a:t>-a </a:t>
            </a:r>
            <a:r>
              <a:rPr lang="en-US" dirty="0">
                <a:sym typeface="Wingdings" pitchFamily="2" charset="2"/>
              </a:rPr>
              <a:t> all files</a:t>
            </a:r>
          </a:p>
          <a:p>
            <a:pPr lvl="2"/>
            <a:r>
              <a:rPr lang="en-US" dirty="0">
                <a:sym typeface="Wingdings" pitchFamily="2" charset="2"/>
              </a:rPr>
              <a:t>-m  will include a commit message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the last commits</a:t>
            </a:r>
          </a:p>
          <a:p>
            <a:pPr lvl="1"/>
            <a:r>
              <a:rPr lang="en-US" dirty="0">
                <a:sym typeface="Wingdings" pitchFamily="2" charset="2"/>
              </a:rPr>
              <a:t>git log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what has been done in the last commit</a:t>
            </a:r>
          </a:p>
          <a:p>
            <a:pPr lvl="1"/>
            <a:r>
              <a:rPr lang="en-US" dirty="0">
                <a:sym typeface="Wingdings" pitchFamily="2" charset="2"/>
              </a:rPr>
              <a:t>git show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32EEA-D104-6940-AD33-39ADE033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6B21-1F96-0C44-85B4-A450FFE6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0079-FE72-2B4D-9307-B219B47341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270873"/>
            <a:ext cx="8305800" cy="5001061"/>
          </a:xfrm>
        </p:spPr>
        <p:txBody>
          <a:bodyPr/>
          <a:lstStyle/>
          <a:p>
            <a:r>
              <a:rPr lang="en-US" dirty="0"/>
              <a:t>Let’s!</a:t>
            </a:r>
          </a:p>
          <a:p>
            <a:pPr lvl="1"/>
            <a:r>
              <a:rPr lang="en-US" dirty="0"/>
              <a:t>Change the file</a:t>
            </a:r>
          </a:p>
          <a:p>
            <a:pPr lvl="1"/>
            <a:r>
              <a:rPr lang="en-US" dirty="0"/>
              <a:t>git status </a:t>
            </a:r>
          </a:p>
          <a:p>
            <a:pPr lvl="1"/>
            <a:r>
              <a:rPr lang="en-US" dirty="0"/>
              <a:t>git commit …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r>
              <a:rPr lang="en-US" dirty="0"/>
              <a:t>git 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And this is the basic flow to put your contributions back to the repo</a:t>
            </a:r>
          </a:p>
          <a:p>
            <a:pPr lvl="1"/>
            <a:r>
              <a:rPr lang="en-US" dirty="0"/>
              <a:t>add</a:t>
            </a:r>
          </a:p>
          <a:p>
            <a:pPr lvl="1"/>
            <a:r>
              <a:rPr lang="en-US" dirty="0"/>
              <a:t>commit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log</a:t>
            </a:r>
          </a:p>
          <a:p>
            <a:pPr lvl="1"/>
            <a:r>
              <a:rPr lang="en-US" dirty="0"/>
              <a:t>show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1A360-4BC0-734C-9C73-155C4CE4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9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4613-DA06-204E-8DE5-780C907E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Let’s Branch it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6146-EA03-D34C-B052-78A82A103F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Listing your branches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git branch &lt;NEW_BRANCH&gt;</a:t>
            </a:r>
          </a:p>
          <a:p>
            <a:pPr lvl="1"/>
            <a:endParaRPr lang="en-US" dirty="0"/>
          </a:p>
          <a:p>
            <a:r>
              <a:rPr lang="en-US" dirty="0"/>
              <a:t>Use another branch</a:t>
            </a:r>
          </a:p>
          <a:p>
            <a:pPr lvl="1"/>
            <a:r>
              <a:rPr lang="en-US" dirty="0"/>
              <a:t>git checkout &lt;BRANCH_NAME&gt;</a:t>
            </a:r>
          </a:p>
          <a:p>
            <a:pPr lvl="1"/>
            <a:endParaRPr lang="en-US" dirty="0"/>
          </a:p>
          <a:p>
            <a:r>
              <a:rPr lang="en-US" dirty="0"/>
              <a:t>Latest two in one command</a:t>
            </a:r>
          </a:p>
          <a:p>
            <a:pPr lvl="1"/>
            <a:r>
              <a:rPr lang="en-US" dirty="0"/>
              <a:t>git checkout –b &lt;NEW_BRANCH&gt;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33D5-B3E4-5A4C-BFC6-5960368E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3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0BD83-5F38-BA4B-8EEB-1C362D7C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Working in a new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4A5D-5C78-0947-82CA-717D3AF35D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git checkout -b </a:t>
            </a:r>
            <a:r>
              <a:rPr lang="en-US" dirty="0" err="1"/>
              <a:t>branchNew</a:t>
            </a:r>
            <a:endParaRPr lang="en-US" dirty="0"/>
          </a:p>
          <a:p>
            <a:r>
              <a:rPr lang="en-US" dirty="0"/>
              <a:t>&lt;Change one existing file here&gt;</a:t>
            </a:r>
          </a:p>
          <a:p>
            <a:pPr lvl="1"/>
            <a:r>
              <a:rPr lang="en-US" dirty="0"/>
              <a:t>“Hi, my name is Hugh.”</a:t>
            </a:r>
          </a:p>
          <a:p>
            <a:r>
              <a:rPr lang="en-US" dirty="0"/>
              <a:t>git commit -a -m “Introducing myself”</a:t>
            </a:r>
          </a:p>
          <a:p>
            <a:r>
              <a:rPr lang="en-US" dirty="0"/>
              <a:t>&lt;Check the content of the file&gt;</a:t>
            </a:r>
          </a:p>
          <a:p>
            <a:endParaRPr lang="en-US" dirty="0"/>
          </a:p>
          <a:p>
            <a:r>
              <a:rPr lang="en-US" dirty="0"/>
              <a:t>git checkout master</a:t>
            </a:r>
          </a:p>
          <a:p>
            <a:r>
              <a:rPr lang="en-US" dirty="0"/>
              <a:t>&lt;Check the content of the file&gt;</a:t>
            </a:r>
          </a:p>
          <a:p>
            <a:pPr lvl="1"/>
            <a:r>
              <a:rPr lang="en-US" dirty="0"/>
              <a:t>What?!?!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E8CA-B218-A44F-9A78-61697E54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5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145F-B067-EA42-9FA2-8BF92AB3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Updating the Master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A816-78E8-9C44-A069-4B812ED751E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Usually we branch out for versions, features, bug fixes…</a:t>
            </a:r>
          </a:p>
          <a:p>
            <a:pPr lvl="1"/>
            <a:r>
              <a:rPr lang="en-US" dirty="0"/>
              <a:t>Later on merging back to master</a:t>
            </a:r>
          </a:p>
          <a:p>
            <a:pPr lvl="1"/>
            <a:endParaRPr lang="en-US" dirty="0"/>
          </a:p>
          <a:p>
            <a:r>
              <a:rPr lang="en-US" dirty="0"/>
              <a:t>How to merge our recently changed file, then?</a:t>
            </a:r>
          </a:p>
          <a:p>
            <a:pPr lvl="1"/>
            <a:r>
              <a:rPr lang="en-US" dirty="0"/>
              <a:t>In the master branch:</a:t>
            </a:r>
          </a:p>
          <a:p>
            <a:pPr lvl="1"/>
            <a:r>
              <a:rPr lang="en-US" dirty="0"/>
              <a:t>git merge &lt;</a:t>
            </a:r>
            <a:r>
              <a:rPr lang="en-US" dirty="0" err="1"/>
              <a:t>other_branch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everything goes smooth… sweet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5879-2921-D445-A416-9110D04F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7B9F09-DEB2-AA4A-8D56-AA059D48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But, Before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93CC38-6512-0245-A2C7-554B78209D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Groups</a:t>
            </a:r>
          </a:p>
          <a:p>
            <a:endParaRPr lang="en-US" dirty="0"/>
          </a:p>
          <a:p>
            <a:r>
              <a:rPr lang="en-US" dirty="0"/>
              <a:t>Short Talks</a:t>
            </a:r>
          </a:p>
          <a:p>
            <a:endParaRPr lang="en-US" dirty="0"/>
          </a:p>
          <a:p>
            <a:r>
              <a:rPr lang="en-US" dirty="0"/>
              <a:t>Essays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376084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EE63-AF12-F547-B349-8B702310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Dealing With Small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AA25-4A56-D148-9952-A2CF2A18B7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Imagine if you change a file in your branch, and someone else changed the same file	</a:t>
            </a:r>
          </a:p>
          <a:p>
            <a:pPr lvl="1"/>
            <a:r>
              <a:rPr lang="en-US" dirty="0"/>
              <a:t>CONFLICT!!!!</a:t>
            </a:r>
          </a:p>
          <a:p>
            <a:endParaRPr lang="en-US" dirty="0"/>
          </a:p>
          <a:p>
            <a:r>
              <a:rPr lang="en-US" dirty="0"/>
              <a:t>Can we still merge it?!?!?</a:t>
            </a:r>
          </a:p>
          <a:p>
            <a:pPr lvl="1"/>
            <a:r>
              <a:rPr lang="en-US" dirty="0"/>
              <a:t>Let’s see:</a:t>
            </a:r>
          </a:p>
          <a:p>
            <a:pPr lvl="2"/>
            <a:r>
              <a:rPr lang="en-US" dirty="0"/>
              <a:t>Change branch</a:t>
            </a:r>
          </a:p>
          <a:p>
            <a:pPr lvl="2"/>
            <a:r>
              <a:rPr lang="en-US" dirty="0"/>
              <a:t>Change file</a:t>
            </a:r>
          </a:p>
          <a:p>
            <a:pPr lvl="2"/>
            <a:r>
              <a:rPr lang="en-US" dirty="0"/>
              <a:t>Commit</a:t>
            </a:r>
          </a:p>
          <a:p>
            <a:pPr lvl="2"/>
            <a:r>
              <a:rPr lang="en-US" dirty="0"/>
              <a:t>Back to master</a:t>
            </a:r>
          </a:p>
          <a:p>
            <a:pPr lvl="2"/>
            <a:r>
              <a:rPr lang="en-US" dirty="0"/>
              <a:t>Change the same file</a:t>
            </a:r>
          </a:p>
          <a:p>
            <a:pPr lvl="2"/>
            <a:r>
              <a:rPr lang="en-US" dirty="0"/>
              <a:t>Commit </a:t>
            </a:r>
          </a:p>
          <a:p>
            <a:pPr lvl="2"/>
            <a:r>
              <a:rPr lang="en-US" dirty="0"/>
              <a:t>MERGE!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8DAA-8CE9-014B-81FD-FDCD9AA5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27AD-39C4-0043-840B-5939ED6DAFBA}"/>
              </a:ext>
            </a:extLst>
          </p:cNvPr>
          <p:cNvSpPr/>
          <p:nvPr/>
        </p:nvSpPr>
        <p:spPr>
          <a:xfrm rot="19973333">
            <a:off x="4036207" y="4118979"/>
            <a:ext cx="4854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Auto-merging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CONFLICT (content): Merge conflict in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Automatic merge failed; fix conflicts and then commit the result.</a:t>
            </a:r>
            <a:endParaRPr lang="en-US" sz="18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D1745-B73B-C44D-9800-159F9816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Usually… For the Easy 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5AB79-0279-7E4A-81AD-A170351AB3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Here comes common text before</a:t>
            </a:r>
          </a:p>
          <a:p>
            <a:pPr marL="0" indent="0">
              <a:buNone/>
            </a:pPr>
            <a:r>
              <a:rPr lang="en-US" dirty="0"/>
              <a:t>the area where the conflict happens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&lt;&lt;&lt;&lt;&lt;&lt;&lt; HEAD</a:t>
            </a:r>
          </a:p>
          <a:p>
            <a:pPr marL="0" indent="0">
              <a:buNone/>
            </a:pPr>
            <a:r>
              <a:rPr lang="en-US" dirty="0"/>
              <a:t>This is what was in the</a:t>
            </a:r>
          </a:p>
          <a:p>
            <a:pPr marL="0" indent="0">
              <a:buNone/>
            </a:pPr>
            <a:r>
              <a:rPr lang="en-US" dirty="0"/>
              <a:t>master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=======</a:t>
            </a:r>
          </a:p>
          <a:p>
            <a:pPr marL="0" indent="0">
              <a:buNone/>
            </a:pPr>
            <a:r>
              <a:rPr lang="en-US" dirty="0"/>
              <a:t>And this…</a:t>
            </a:r>
          </a:p>
          <a:p>
            <a:pPr marL="0" indent="0">
              <a:buNone/>
            </a:pPr>
            <a:r>
              <a:rPr lang="en-US" dirty="0"/>
              <a:t>was in the other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&gt;&gt;&gt;&gt;&gt;&gt;&gt; other branch</a:t>
            </a:r>
          </a:p>
          <a:p>
            <a:pPr marL="0" indent="0">
              <a:buNone/>
            </a:pPr>
            <a:r>
              <a:rPr lang="en-US" dirty="0"/>
              <a:t>More text that was common, </a:t>
            </a:r>
          </a:p>
          <a:p>
            <a:pPr marL="0" indent="0">
              <a:buNone/>
            </a:pPr>
            <a:r>
              <a:rPr lang="en-US" dirty="0"/>
              <a:t>and no conflict happened 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BC533-9ADA-E647-B29E-AF0C04C7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2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79AF-7701-5F46-853F-7BC31347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Exercising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C67B9-936B-D14F-A36C-5B1CA56132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Make a new branch called bugfix</a:t>
            </a:r>
          </a:p>
          <a:p>
            <a:endParaRPr lang="en-US" dirty="0"/>
          </a:p>
          <a:p>
            <a:r>
              <a:rPr lang="en-US" dirty="0"/>
              <a:t>Checkout the bugfix branch with git checkout bugfix</a:t>
            </a:r>
          </a:p>
          <a:p>
            <a:endParaRPr lang="en-US" dirty="0"/>
          </a:p>
          <a:p>
            <a:r>
              <a:rPr lang="en-US" dirty="0"/>
              <a:t>Create/change a file and commit</a:t>
            </a:r>
          </a:p>
          <a:p>
            <a:endParaRPr lang="en-US" dirty="0"/>
          </a:p>
          <a:p>
            <a:r>
              <a:rPr lang="en-US" dirty="0"/>
              <a:t>Go back to master with git checkout</a:t>
            </a:r>
          </a:p>
          <a:p>
            <a:endParaRPr lang="en-US" dirty="0"/>
          </a:p>
          <a:p>
            <a:r>
              <a:rPr lang="en-US" dirty="0"/>
              <a:t>Change/create a file (different from the previous one) and commit again</a:t>
            </a:r>
          </a:p>
          <a:p>
            <a:endParaRPr lang="en-US" dirty="0"/>
          </a:p>
          <a:p>
            <a:r>
              <a:rPr lang="en-US" dirty="0"/>
              <a:t>Merge the branch bugfix into master with git merge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21D9-857D-4E4F-825E-C1D86D4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5A90-F5A4-7847-B79A-6A708FD7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Rebasing it all!!!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824F-74E2-F846-8EE7-9FFFF6ACA1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Another way of combining branches</a:t>
            </a:r>
          </a:p>
          <a:p>
            <a:r>
              <a:rPr lang="en-US" dirty="0"/>
              <a:t>We can take a set of commits, and copy them in another branch</a:t>
            </a:r>
          </a:p>
          <a:p>
            <a:endParaRPr lang="en-US" dirty="0"/>
          </a:p>
          <a:p>
            <a:r>
              <a:rPr lang="en-US" dirty="0"/>
              <a:t>Master and our branch are not </a:t>
            </a:r>
            <a:r>
              <a:rPr lang="en-US" dirty="0" err="1"/>
              <a:t>sync’ed</a:t>
            </a:r>
            <a:endParaRPr lang="en-US" dirty="0"/>
          </a:p>
          <a:p>
            <a:pPr lvl="1"/>
            <a:r>
              <a:rPr lang="en-US" dirty="0"/>
              <a:t>Commit made in master</a:t>
            </a:r>
          </a:p>
          <a:p>
            <a:pPr lvl="1"/>
            <a:r>
              <a:rPr lang="en-US" dirty="0"/>
              <a:t>Commit made in the branch</a:t>
            </a:r>
          </a:p>
          <a:p>
            <a:pPr lvl="1"/>
            <a:endParaRPr lang="en-US" dirty="0"/>
          </a:p>
          <a:p>
            <a:r>
              <a:rPr lang="en-US" dirty="0"/>
              <a:t>From the branch, we can</a:t>
            </a:r>
          </a:p>
          <a:p>
            <a:pPr lvl="1"/>
            <a:r>
              <a:rPr lang="en-US" dirty="0"/>
              <a:t>git rebase master</a:t>
            </a:r>
          </a:p>
          <a:p>
            <a:pPr lvl="1"/>
            <a:r>
              <a:rPr lang="en-US" dirty="0"/>
              <a:t>Now the index of the master is “outdated” </a:t>
            </a:r>
            <a:r>
              <a:rPr lang="en-US" dirty="0">
                <a:sym typeface="Wingdings" pitchFamily="2" charset="2"/>
              </a:rPr>
              <a:t> HEAD is pointing to bugfix last commit</a:t>
            </a:r>
          </a:p>
          <a:p>
            <a:pPr lvl="2"/>
            <a:r>
              <a:rPr lang="en-US" dirty="0">
                <a:sym typeface="Wingdings" pitchFamily="2" charset="2"/>
              </a:rPr>
              <a:t>git log --graph --all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A71F7-7537-B047-B816-718C20B0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6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959C-289D-564B-AB35-0D4D06CC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834"/>
            <a:ext cx="8305800" cy="990600"/>
          </a:xfrm>
        </p:spPr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D199-546D-4542-8B43-C79EA6EBC7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HEAD is the pointer name for the last checked out commit</a:t>
            </a:r>
          </a:p>
          <a:p>
            <a:endParaRPr lang="en-US" dirty="0"/>
          </a:p>
          <a:p>
            <a:r>
              <a:rPr lang="en-US" dirty="0"/>
              <a:t>We can “detach” the head by “checking out” a specific commit</a:t>
            </a:r>
          </a:p>
          <a:p>
            <a:pPr lvl="1"/>
            <a:r>
              <a:rPr lang="en-US" dirty="0"/>
              <a:t>git checkout &lt;commit SHA&gt; </a:t>
            </a:r>
          </a:p>
          <a:p>
            <a:r>
              <a:rPr lang="en-US" dirty="0"/>
              <a:t>This is not “safe”</a:t>
            </a:r>
          </a:p>
          <a:p>
            <a:pPr lvl="1"/>
            <a:r>
              <a:rPr lang="en-US" dirty="0"/>
              <a:t>git checkout &lt;branch&gt;</a:t>
            </a:r>
          </a:p>
          <a:p>
            <a:pPr lvl="2"/>
            <a:r>
              <a:rPr lang="en-US" dirty="0"/>
              <a:t>To get back</a:t>
            </a:r>
          </a:p>
          <a:p>
            <a:r>
              <a:rPr lang="en-US" dirty="0"/>
              <a:t>Moving in the commit tree</a:t>
            </a:r>
          </a:p>
          <a:p>
            <a:pPr lvl="1"/>
            <a:r>
              <a:rPr lang="en-US" dirty="0"/>
              <a:t>Moving one commit at a time with ^</a:t>
            </a:r>
          </a:p>
          <a:p>
            <a:pPr lvl="2"/>
            <a:r>
              <a:rPr lang="en-US" dirty="0"/>
              <a:t>git checkout HEAD^</a:t>
            </a:r>
          </a:p>
          <a:p>
            <a:pPr lvl="2"/>
            <a:r>
              <a:rPr lang="en-US" dirty="0"/>
              <a:t>git checkout master^</a:t>
            </a:r>
          </a:p>
          <a:p>
            <a:pPr lvl="1"/>
            <a:r>
              <a:rPr lang="en-US" dirty="0"/>
              <a:t>Moving a number of times with ~&lt;</a:t>
            </a:r>
            <a:r>
              <a:rPr lang="en-US" dirty="0" err="1"/>
              <a:t>num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git checkout master~3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2129D-2C5E-0540-A0E6-E91AD7DC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41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F164-397D-3043-8625-5134780B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6E80-EBE1-F140-9764-74427523016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We can move a branch!</a:t>
            </a:r>
          </a:p>
          <a:p>
            <a:pPr lvl="1"/>
            <a:r>
              <a:rPr lang="en-US" dirty="0"/>
              <a:t>git branch -f &lt;BRANCH&gt; HEAD~3</a:t>
            </a:r>
          </a:p>
          <a:p>
            <a:endParaRPr lang="en-US" dirty="0"/>
          </a:p>
          <a:p>
            <a:r>
              <a:rPr lang="en-US" dirty="0"/>
              <a:t>We can also revert changes</a:t>
            </a:r>
          </a:p>
          <a:p>
            <a:pPr lvl="1"/>
            <a:r>
              <a:rPr lang="en-US" dirty="0"/>
              <a:t>git reset HEAD~2</a:t>
            </a:r>
          </a:p>
          <a:p>
            <a:pPr lvl="2"/>
            <a:r>
              <a:rPr lang="en-US" dirty="0"/>
              <a:t>Move the current branch to HEAD - 2 commits position</a:t>
            </a:r>
          </a:p>
          <a:p>
            <a:pPr lvl="2"/>
            <a:r>
              <a:rPr lang="en-US" dirty="0"/>
              <a:t>Works LOCAL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see previous commits</a:t>
            </a:r>
          </a:p>
          <a:p>
            <a:pPr lvl="2"/>
            <a:r>
              <a:rPr lang="en-US" dirty="0">
                <a:sym typeface="Wingdings" pitchFamily="2" charset="2"/>
              </a:rPr>
              <a:t>git reset &lt;SHA&gt;  SHA of the commit before the reset for “</a:t>
            </a:r>
            <a:r>
              <a:rPr lang="en-US" dirty="0" err="1">
                <a:sym typeface="Wingdings" pitchFamily="2" charset="2"/>
              </a:rPr>
              <a:t>unresetting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git revert HEAD  To reverse changes to send upstream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CDE3E-5A6D-6F4B-9E0F-908B1CFE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5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813C-06AD-CA41-8B27-56052822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Cherry-Picking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7B9B-E0B5-AD4B-AA40-61FC8A9323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Use when you don’t want to copy ALL commits from a branch to another</a:t>
            </a:r>
          </a:p>
          <a:p>
            <a:pPr lvl="1"/>
            <a:r>
              <a:rPr lang="en-US" dirty="0"/>
              <a:t>We can cherry pick those that are of interest</a:t>
            </a:r>
          </a:p>
          <a:p>
            <a:pPr lvl="1"/>
            <a:endParaRPr lang="en-US" dirty="0"/>
          </a:p>
          <a:p>
            <a:r>
              <a:rPr lang="en-US" dirty="0"/>
              <a:t>git cherry-pick &lt;SHA1&gt; &lt;SHA2&gt; &lt;SHA3&gt;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A492C-4994-A046-B51C-4A6EAB5F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F53E-1D30-6E47-9B23-66245BB2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Dealing with the Remote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15627-F8FE-5543-AB85-AF7B298A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D0AB-B5D1-7941-851D-0271EE40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6" y="1740421"/>
            <a:ext cx="8262499" cy="31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6500-F7F5-9A46-9AFB-0BF1807E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Create a Repo in GitHub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AA7E9-2990-DC4B-9706-476354B343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40921"/>
          <a:stretch/>
        </p:blipFill>
        <p:spPr>
          <a:xfrm>
            <a:off x="198996" y="1137887"/>
            <a:ext cx="4408951" cy="30404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DC388-22F2-AE49-920B-F7EAAE71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15A9C-6485-4846-A00F-E50747C51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93" b="4562"/>
          <a:stretch/>
        </p:blipFill>
        <p:spPr>
          <a:xfrm>
            <a:off x="4226947" y="1349472"/>
            <a:ext cx="4917053" cy="55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2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146A-A69D-204D-9C64-5676A53C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Cloning To a Local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7C7F-1453-ED40-8728-722852E0B0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That’s simple! Cloning means bringing all the history to a local repo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/&lt;owner&gt;/&lt;repo&gt;</a:t>
            </a:r>
          </a:p>
          <a:p>
            <a:endParaRPr lang="en-US" dirty="0"/>
          </a:p>
          <a:p>
            <a:r>
              <a:rPr lang="en-US" dirty="0"/>
              <a:t>Testing it out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/NAU-OSS/</a:t>
            </a:r>
            <a:r>
              <a:rPr lang="en-US" dirty="0" err="1"/>
              <a:t>githandson.git</a:t>
            </a:r>
            <a:endParaRPr lang="en-US" dirty="0"/>
          </a:p>
          <a:p>
            <a:pPr lvl="1"/>
            <a:endParaRPr lang="en-US" dirty="0"/>
          </a:p>
          <a:p>
            <a:pPr marL="457188" lvl="1" indent="0">
              <a:buNone/>
            </a:pPr>
            <a:r>
              <a:rPr lang="en-US" b="0" i="1" dirty="0"/>
              <a:t>Cloning into '</a:t>
            </a:r>
            <a:r>
              <a:rPr lang="en-US" b="0" i="1" dirty="0" err="1"/>
              <a:t>githandson</a:t>
            </a:r>
            <a:r>
              <a:rPr lang="en-US" b="0" i="1" dirty="0"/>
              <a:t>'...</a:t>
            </a:r>
          </a:p>
          <a:p>
            <a:pPr marL="457188" lvl="1" indent="0">
              <a:buNone/>
            </a:pPr>
            <a:r>
              <a:rPr lang="en-US" b="0" i="1" dirty="0"/>
              <a:t>warning: You appear to have cloned an empty repository.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F154-C63A-FB41-8587-3AA252EEB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4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83CD-7A73-BB4E-ABF4-54BF85313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442"/>
            <a:ext cx="8305800" cy="990600"/>
          </a:xfrm>
        </p:spPr>
        <p:txBody>
          <a:bodyPr/>
          <a:lstStyle/>
          <a:p>
            <a:r>
              <a:rPr lang="en-US" dirty="0"/>
              <a:t>Code Management/Versioning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D34D-CDB5-F14D-A29B-53319EECA5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Team development</a:t>
            </a:r>
          </a:p>
          <a:p>
            <a:pPr lvl="1"/>
            <a:r>
              <a:rPr lang="en-US" dirty="0"/>
              <a:t>Code sharing and versioning…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C10A-CFCA-BF43-A06D-6DEF257F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0" y="2559661"/>
            <a:ext cx="2025649" cy="143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78B44-E184-4342-A159-9CC01FB5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82" y="3157362"/>
            <a:ext cx="2793128" cy="1841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4C7B6-B608-6F4F-9505-7954F211F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0" y="4024526"/>
            <a:ext cx="1863289" cy="1863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037A2-6F76-C44E-904C-FA643FED1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07" y="1528676"/>
            <a:ext cx="1755773" cy="1755773"/>
          </a:xfrm>
          <a:prstGeom prst="rect">
            <a:avLst/>
          </a:prstGeom>
        </p:spPr>
      </p:pic>
      <p:pic>
        <p:nvPicPr>
          <p:cNvPr id="1026" name="Picture 2" descr="Image result for floppy disk">
            <a:extLst>
              <a:ext uri="{FF2B5EF4-FFF2-40B4-BE49-F238E27FC236}">
                <a16:creationId xmlns:a16="http://schemas.microsoft.com/office/drawing/2014/main" id="{8FB94ABD-1E57-DA43-86FE-2F86AA2E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014">
            <a:off x="5676309" y="4011069"/>
            <a:ext cx="2971800" cy="14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10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5CBC-374F-5D41-ADEF-FC350DE0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Working In This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2A72-EAEF-4A41-8018-2658BA4A94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Some different commands to deal with remote repo</a:t>
            </a:r>
          </a:p>
          <a:p>
            <a:pPr lvl="1"/>
            <a:r>
              <a:rPr lang="en-US" dirty="0"/>
              <a:t>git branch –r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pull </a:t>
            </a:r>
            <a:r>
              <a:rPr lang="en-US" b="0" dirty="0"/>
              <a:t>//pulls everything from the remote repo and updates the local repo</a:t>
            </a:r>
          </a:p>
          <a:p>
            <a:pPr lvl="1"/>
            <a:r>
              <a:rPr lang="en-US" dirty="0"/>
              <a:t>git fetch </a:t>
            </a:r>
            <a:r>
              <a:rPr lang="en-US" b="0" dirty="0"/>
              <a:t>//pulls changes from remote repos, but it doesn't integrate any of this new data into your working files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git push &lt;</a:t>
            </a:r>
            <a:r>
              <a:rPr lang="en-US" dirty="0" err="1"/>
              <a:t>remoteName</a:t>
            </a:r>
            <a:r>
              <a:rPr lang="en-US" dirty="0"/>
              <a:t>&gt; &lt;</a:t>
            </a:r>
            <a:r>
              <a:rPr lang="en-US" dirty="0" err="1"/>
              <a:t>branchName</a:t>
            </a:r>
            <a:r>
              <a:rPr lang="en-US" dirty="0"/>
              <a:t>&gt; //push your local changes to an online repository (git push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b="1" dirty="0"/>
              <a:t>master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git push </a:t>
            </a:r>
            <a:r>
              <a:rPr lang="en-US" i="1" dirty="0"/>
              <a:t>&lt;</a:t>
            </a:r>
            <a:r>
              <a:rPr lang="en-US" i="1" dirty="0" err="1"/>
              <a:t>remoteName</a:t>
            </a:r>
            <a:r>
              <a:rPr lang="en-US" i="1" dirty="0"/>
              <a:t>&gt; &lt;</a:t>
            </a:r>
            <a:r>
              <a:rPr lang="en-US" i="1" dirty="0" err="1"/>
              <a:t>localBranchName</a:t>
            </a:r>
            <a:r>
              <a:rPr lang="en-US" i="1" dirty="0"/>
              <a:t>&gt;</a:t>
            </a:r>
            <a:r>
              <a:rPr lang="en-US" dirty="0"/>
              <a:t>:</a:t>
            </a:r>
            <a:r>
              <a:rPr lang="en-US" i="1" dirty="0"/>
              <a:t>&lt;</a:t>
            </a:r>
            <a:r>
              <a:rPr lang="en-US" i="1" dirty="0" err="1"/>
              <a:t>remoteBranchName</a:t>
            </a:r>
            <a:r>
              <a:rPr lang="en-US" i="1" dirty="0"/>
              <a:t>&gt; // </a:t>
            </a:r>
            <a:r>
              <a:rPr lang="en-US" dirty="0"/>
              <a:t>This pushes the LOCALBRANCHNAME to your REMOTENAME, but it is renamed to REMOTEBRANCHNAME.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F39-D8DC-A54B-9B72-6AD6ADBB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3D92-9A16-514B-B2E9-869C7062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Usual 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5E89-A1F9-4247-BB17-85F0EC7480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git clone</a:t>
            </a:r>
          </a:p>
          <a:p>
            <a:pPr lvl="1"/>
            <a:r>
              <a:rPr lang="en-US" dirty="0"/>
              <a:t>branch out to add your changes locally</a:t>
            </a:r>
          </a:p>
          <a:p>
            <a:pPr lvl="1"/>
            <a:r>
              <a:rPr lang="en-US" dirty="0"/>
              <a:t>your adds/commits </a:t>
            </a:r>
          </a:p>
          <a:p>
            <a:pPr lvl="1"/>
            <a:r>
              <a:rPr lang="en-US" dirty="0"/>
              <a:t>pull changes to your local repo</a:t>
            </a:r>
          </a:p>
          <a:p>
            <a:pPr lvl="1"/>
            <a:r>
              <a:rPr lang="en-US" dirty="0"/>
              <a:t>merge your branch back (LOCALLY)</a:t>
            </a:r>
          </a:p>
          <a:p>
            <a:pPr lvl="2"/>
            <a:r>
              <a:rPr lang="en-US" dirty="0"/>
              <a:t>Resolve any conflict</a:t>
            </a:r>
          </a:p>
          <a:p>
            <a:pPr lvl="1"/>
            <a:r>
              <a:rPr lang="en-US" dirty="0"/>
              <a:t>push changes back to the remote repo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2DF3-877F-4A4A-8BE7-8396BA43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6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B17-1DCB-3F4B-B739-7C20438A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GitHub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6511-DAB1-C349-A05D-10F3168204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Fork + pull-request</a:t>
            </a:r>
          </a:p>
          <a:p>
            <a:pPr lvl="1"/>
            <a:r>
              <a:rPr lang="en-US" dirty="0"/>
              <a:t>You usually creates a fork for your repo</a:t>
            </a:r>
          </a:p>
          <a:p>
            <a:pPr lvl="2"/>
            <a:r>
              <a:rPr lang="en-US" dirty="0"/>
              <a:t>“A </a:t>
            </a:r>
            <a:r>
              <a:rPr lang="en-US" b="1" dirty="0"/>
              <a:t>fork</a:t>
            </a:r>
            <a:r>
              <a:rPr lang="en-US" dirty="0"/>
              <a:t> is a copy of a repository. </a:t>
            </a:r>
            <a:r>
              <a:rPr lang="en-US" b="1" dirty="0"/>
              <a:t>Forking</a:t>
            </a:r>
            <a:r>
              <a:rPr lang="en-US" dirty="0"/>
              <a:t> a repository allows you to freely experiment with changes without affecting the original project”</a:t>
            </a:r>
          </a:p>
          <a:p>
            <a:pPr lvl="1"/>
            <a:r>
              <a:rPr lang="en-US" dirty="0"/>
              <a:t>Creating a fork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Then, you usually clone your fork… work, and send a pull request against the main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EEF32-CE56-1640-8156-77256438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E673-A1B1-414A-AE06-D8953FA1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3039935"/>
            <a:ext cx="6311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0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920192" y="264109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2908301" y="1334904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3002746" y="420317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B3EC77-69E8-BC49-89D1-1D98D86A2AE4}"/>
              </a:ext>
            </a:extLst>
          </p:cNvPr>
          <p:cNvSpPr/>
          <p:nvPr/>
        </p:nvSpPr>
        <p:spPr>
          <a:xfrm>
            <a:off x="457200" y="5005823"/>
            <a:ext cx="8458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master</a:t>
            </a:r>
            <a:r>
              <a:rPr lang="en-US" dirty="0"/>
              <a:t> is a local branch</a:t>
            </a:r>
          </a:p>
          <a:p>
            <a:r>
              <a:rPr lang="en-US" b="1" dirty="0"/>
              <a:t>origin/master</a:t>
            </a:r>
            <a:r>
              <a:rPr lang="en-US" dirty="0"/>
              <a:t> is a remote branch (a </a:t>
            </a:r>
            <a:r>
              <a:rPr lang="en-US" i="1" dirty="0"/>
              <a:t>local copy</a:t>
            </a:r>
            <a:r>
              <a:rPr lang="en-US" dirty="0"/>
              <a:t> of the branch named "master" on the remote named "origin")</a:t>
            </a:r>
          </a:p>
          <a:p>
            <a:r>
              <a:rPr lang="en-US" b="1" dirty="0"/>
              <a:t>origin</a:t>
            </a:r>
            <a:r>
              <a:rPr lang="en-US" dirty="0"/>
              <a:t> is a remote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FCF08-7AEA-924F-8A0E-29A57777011A}"/>
              </a:ext>
            </a:extLst>
          </p:cNvPr>
          <p:cNvSpPr txBox="1"/>
          <p:nvPr/>
        </p:nvSpPr>
        <p:spPr>
          <a:xfrm rot="19848700">
            <a:off x="5410949" y="2145580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pull </a:t>
            </a:r>
          </a:p>
          <a:p>
            <a:r>
              <a:rPr lang="en-US" dirty="0"/>
              <a:t>#updates local repo</a:t>
            </a:r>
          </a:p>
        </p:txBody>
      </p:sp>
    </p:spTree>
    <p:extLst>
      <p:ext uri="{BB962C8B-B14F-4D97-AF65-F5344CB8AC3E}">
        <p14:creationId xmlns:p14="http://schemas.microsoft.com/office/powerpoint/2010/main" val="2763223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FB2EC3A-1945-9340-BF7C-ACB67F2FC658}"/>
              </a:ext>
            </a:extLst>
          </p:cNvPr>
          <p:cNvSpPr txBox="1"/>
          <p:nvPr/>
        </p:nvSpPr>
        <p:spPr>
          <a:xfrm>
            <a:off x="4041909" y="380751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41909" y="1284143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3002746" y="420317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26ACF7-B9C7-4743-A3B9-CCE0BA325AC5}"/>
              </a:ext>
            </a:extLst>
          </p:cNvPr>
          <p:cNvSpPr txBox="1"/>
          <p:nvPr/>
        </p:nvSpPr>
        <p:spPr>
          <a:xfrm rot="19848700">
            <a:off x="5403623" y="2487210"/>
            <a:ext cx="2537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Someone changed </a:t>
            </a:r>
          </a:p>
          <a:p>
            <a:r>
              <a:rPr lang="en-US" b="1" dirty="0"/>
              <a:t>the remote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3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920192" y="264109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5ABECE-7813-D749-8A31-AC0C6B7A293C}"/>
              </a:ext>
            </a:extLst>
          </p:cNvPr>
          <p:cNvSpPr txBox="1"/>
          <p:nvPr/>
        </p:nvSpPr>
        <p:spPr>
          <a:xfrm rot="19848700">
            <a:off x="6228838" y="2430148"/>
            <a:ext cx="1776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 too</a:t>
            </a:r>
          </a:p>
          <a:p>
            <a:r>
              <a:rPr lang="en-US" b="1" dirty="0"/>
              <a:t>git commit 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85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3006781" y="907157"/>
            <a:ext cx="192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5ABECE-7813-D749-8A31-AC0C6B7A293C}"/>
              </a:ext>
            </a:extLst>
          </p:cNvPr>
          <p:cNvSpPr txBox="1"/>
          <p:nvPr/>
        </p:nvSpPr>
        <p:spPr>
          <a:xfrm rot="19848700">
            <a:off x="5547083" y="1900331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push </a:t>
            </a:r>
            <a:r>
              <a:rPr lang="en-US" dirty="0"/>
              <a:t>#to update remote</a:t>
            </a:r>
          </a:p>
        </p:txBody>
      </p:sp>
      <p:pic>
        <p:nvPicPr>
          <p:cNvPr id="1026" name="Picture 2" descr="Image result for danger">
            <a:extLst>
              <a:ext uri="{FF2B5EF4-FFF2-40B4-BE49-F238E27FC236}">
                <a16:creationId xmlns:a16="http://schemas.microsoft.com/office/drawing/2014/main" id="{24BD1016-9E1D-814B-BF79-49CD6FA3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26" y="2459975"/>
            <a:ext cx="1033520" cy="10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273578" y="3368587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is outdated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24220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0EC6F-0E3E-DE43-8944-8E829E647BB3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</p:spTree>
    <p:extLst>
      <p:ext uri="{BB962C8B-B14F-4D97-AF65-F5344CB8AC3E}">
        <p14:creationId xmlns:p14="http://schemas.microsoft.com/office/powerpoint/2010/main" val="3703832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118719" y="2449507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14394" y="264109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762810" y="2510623"/>
            <a:ext cx="3334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fetch</a:t>
            </a:r>
          </a:p>
          <a:p>
            <a:r>
              <a:rPr lang="en-US" dirty="0"/>
              <a:t>#download remote changes</a:t>
            </a:r>
          </a:p>
        </p:txBody>
      </p:sp>
    </p:spTree>
    <p:extLst>
      <p:ext uri="{BB962C8B-B14F-4D97-AF65-F5344CB8AC3E}">
        <p14:creationId xmlns:p14="http://schemas.microsoft.com/office/powerpoint/2010/main" val="3790339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26" idx="6"/>
            <a:endCxn id="90" idx="2"/>
          </p:cNvCxnSpPr>
          <p:nvPr/>
        </p:nvCxnSpPr>
        <p:spPr bwMode="auto">
          <a:xfrm>
            <a:off x="4423531" y="3125511"/>
            <a:ext cx="740157" cy="285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3519018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118719" y="2449507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3688" y="2975965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496534" y="3771666"/>
            <a:ext cx="308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rebase origin/master</a:t>
            </a:r>
          </a:p>
        </p:txBody>
      </p:sp>
    </p:spTree>
    <p:extLst>
      <p:ext uri="{BB962C8B-B14F-4D97-AF65-F5344CB8AC3E}">
        <p14:creationId xmlns:p14="http://schemas.microsoft.com/office/powerpoint/2010/main" val="326602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5BBE-5496-FD48-BB37-82BFD7EB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Code Management/Versioning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4037-99B9-554B-AAF7-D6A17271C4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586E8-F529-0947-AAB3-F750AA15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98FD2-4691-4C4D-A8CF-2BE1BDBC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830"/>
            <a:ext cx="9144000" cy="51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8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26" idx="6"/>
            <a:endCxn id="90" idx="2"/>
          </p:cNvCxnSpPr>
          <p:nvPr/>
        </p:nvCxnSpPr>
        <p:spPr bwMode="auto">
          <a:xfrm>
            <a:off x="4423531" y="3125511"/>
            <a:ext cx="740157" cy="285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065147" y="129529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3519018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5042936" y="23755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3688" y="2975965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1:</a:t>
            </a:r>
          </a:p>
          <a:p>
            <a:r>
              <a:rPr lang="en-US" dirty="0"/>
              <a:t>Fetch +</a:t>
            </a:r>
          </a:p>
          <a:p>
            <a:r>
              <a:rPr lang="en-US" dirty="0"/>
              <a:t>Rebase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276061" y="3669599"/>
            <a:ext cx="3345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push</a:t>
            </a:r>
          </a:p>
          <a:p>
            <a:r>
              <a:rPr lang="en-US" dirty="0"/>
              <a:t>#pushes changes to remote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9080BE3E-4478-BF43-A87B-71E3B366FF3B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3B0C01-18BE-014A-8BA4-E7CCCD1D684E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EB0BAF-A453-5141-B159-3EC84DD13E53}"/>
              </a:ext>
            </a:extLst>
          </p:cNvPr>
          <p:cNvCxnSpPr>
            <a:cxnSpLocks/>
            <a:endCxn id="33" idx="2"/>
          </p:cNvCxnSpPr>
          <p:nvPr/>
        </p:nvCxnSpPr>
        <p:spPr bwMode="auto">
          <a:xfrm>
            <a:off x="4423531" y="2097532"/>
            <a:ext cx="740157" cy="285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859E033-97B5-E14E-B079-DE03D846E61E}"/>
              </a:ext>
            </a:extLst>
          </p:cNvPr>
          <p:cNvSpPr/>
          <p:nvPr/>
        </p:nvSpPr>
        <p:spPr bwMode="auto">
          <a:xfrm>
            <a:off x="5163688" y="194798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3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065147" y="4095042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2962168" y="2882045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0EC6F-0E3E-DE43-8944-8E829E647BB3}"/>
              </a:ext>
            </a:extLst>
          </p:cNvPr>
          <p:cNvSpPr txBox="1"/>
          <p:nvPr/>
        </p:nvSpPr>
        <p:spPr>
          <a:xfrm>
            <a:off x="6310754" y="1124322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2:</a:t>
            </a:r>
          </a:p>
          <a:p>
            <a:r>
              <a:rPr lang="en-US" dirty="0"/>
              <a:t>Pull +</a:t>
            </a:r>
          </a:p>
          <a:p>
            <a:r>
              <a:rPr lang="en-US" dirty="0"/>
              <a:t>Push </a:t>
            </a:r>
          </a:p>
        </p:txBody>
      </p:sp>
    </p:spTree>
    <p:extLst>
      <p:ext uri="{BB962C8B-B14F-4D97-AF65-F5344CB8AC3E}">
        <p14:creationId xmlns:p14="http://schemas.microsoft.com/office/powerpoint/2010/main" val="2926166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717CF4F7-DB59-7348-B51B-381628C2E18D}"/>
              </a:ext>
            </a:extLst>
          </p:cNvPr>
          <p:cNvSpPr/>
          <p:nvPr/>
        </p:nvSpPr>
        <p:spPr bwMode="auto">
          <a:xfrm>
            <a:off x="41187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6"/>
            <a:endCxn id="65" idx="2"/>
          </p:cNvCxnSpPr>
          <p:nvPr/>
        </p:nvCxnSpPr>
        <p:spPr bwMode="auto">
          <a:xfrm>
            <a:off x="33821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037960" y="128404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6063627" y="4095631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6063627" y="2898970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6310754" y="1124322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2:</a:t>
            </a:r>
          </a:p>
          <a:p>
            <a:r>
              <a:rPr lang="en-US" dirty="0"/>
              <a:t>Pull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920192" y="264109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579595" y="4435096"/>
            <a:ext cx="33345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pull</a:t>
            </a:r>
          </a:p>
          <a:p>
            <a:r>
              <a:rPr lang="en-US" dirty="0"/>
              <a:t>#download remote changes</a:t>
            </a:r>
          </a:p>
          <a:p>
            <a:r>
              <a:rPr lang="en-US" dirty="0"/>
              <a:t>and update local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470D81-9F3C-3847-A392-C04B6066FE3E}"/>
              </a:ext>
            </a:extLst>
          </p:cNvPr>
          <p:cNvSpPr/>
          <p:nvPr/>
        </p:nvSpPr>
        <p:spPr bwMode="auto">
          <a:xfrm>
            <a:off x="6145168" y="353538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C92685-C837-7147-9C4D-9F7D2FB26069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 bwMode="auto">
          <a:xfrm>
            <a:off x="4423531" y="3125511"/>
            <a:ext cx="1766274" cy="4545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0D99B7-E16B-4241-AA47-5DF487EC9E55}"/>
              </a:ext>
            </a:extLst>
          </p:cNvPr>
          <p:cNvCxnSpPr>
            <a:cxnSpLocks/>
            <a:stCxn id="90" idx="6"/>
            <a:endCxn id="31" idx="2"/>
          </p:cNvCxnSpPr>
          <p:nvPr/>
        </p:nvCxnSpPr>
        <p:spPr bwMode="auto">
          <a:xfrm>
            <a:off x="5468880" y="3686476"/>
            <a:ext cx="676288" cy="131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986224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18D2-8170-964E-98B0-AF311038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20398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3081280" y="353407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2344680" y="368647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13A78D6-4CC4-A34C-BAA1-F87AEC588E85}"/>
              </a:ext>
            </a:extLst>
          </p:cNvPr>
          <p:cNvCxnSpPr>
            <a:cxnSpLocks/>
            <a:stCxn id="46" idx="6"/>
            <a:endCxn id="90" idx="2"/>
          </p:cNvCxnSpPr>
          <p:nvPr/>
        </p:nvCxnSpPr>
        <p:spPr bwMode="auto">
          <a:xfrm>
            <a:off x="3386080" y="3686476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266700" y="1295297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1198325" y="1786042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489835" y="3814069"/>
            <a:ext cx="1013290" cy="685800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680216" y="4495152"/>
            <a:ext cx="632528" cy="27557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749543" y="395779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1201825" y="3459870"/>
            <a:ext cx="501078" cy="563672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20359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3077331" y="1947986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2340731" y="2100386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A41B-1AFF-2A4A-A941-00838FA8E9ED}"/>
              </a:ext>
            </a:extLst>
          </p:cNvPr>
          <p:cNvCxnSpPr>
            <a:cxnSpLocks/>
            <a:stCxn id="63" idx="7"/>
            <a:endCxn id="35" idx="2"/>
          </p:cNvCxnSpPr>
          <p:nvPr/>
        </p:nvCxnSpPr>
        <p:spPr bwMode="auto">
          <a:xfrm flipV="1">
            <a:off x="3337494" y="1536684"/>
            <a:ext cx="788253" cy="4559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 rot="10800000">
            <a:off x="1307954" y="2371098"/>
            <a:ext cx="271397" cy="1065334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6063627" y="1359110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6063627" y="4095631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master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6063627" y="2898970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origin/master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83C00C-36DB-284B-B0C9-0E4463506F42}"/>
              </a:ext>
            </a:extLst>
          </p:cNvPr>
          <p:cNvSpPr/>
          <p:nvPr/>
        </p:nvSpPr>
        <p:spPr bwMode="auto">
          <a:xfrm>
            <a:off x="5164080" y="3534076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B54C2C-0C45-AF44-8831-A09E4E52C8E1}"/>
              </a:ext>
            </a:extLst>
          </p:cNvPr>
          <p:cNvSpPr txBox="1"/>
          <p:nvPr/>
        </p:nvSpPr>
        <p:spPr>
          <a:xfrm>
            <a:off x="7441367" y="1158174"/>
            <a:ext cx="1508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2:</a:t>
            </a:r>
          </a:p>
          <a:p>
            <a:r>
              <a:rPr lang="en-US" dirty="0"/>
              <a:t>Pull +</a:t>
            </a:r>
          </a:p>
          <a:p>
            <a:r>
              <a:rPr lang="en-US" dirty="0"/>
              <a:t>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A78F2-DB48-0045-8058-E3D8CA4518D7}"/>
              </a:ext>
            </a:extLst>
          </p:cNvPr>
          <p:cNvSpPr txBox="1"/>
          <p:nvPr/>
        </p:nvSpPr>
        <p:spPr>
          <a:xfrm rot="16200000">
            <a:off x="842446" y="2641099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5EF9D3-DC43-2049-867C-23493DEEAC6F}"/>
              </a:ext>
            </a:extLst>
          </p:cNvPr>
          <p:cNvSpPr/>
          <p:nvPr/>
        </p:nvSpPr>
        <p:spPr bwMode="auto">
          <a:xfrm>
            <a:off x="4118731" y="2973111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E6CA3-A831-D542-B3A5-AF3F28C8B862}"/>
              </a:ext>
            </a:extLst>
          </p:cNvPr>
          <p:cNvCxnSpPr>
            <a:cxnSpLocks/>
            <a:stCxn id="46" idx="7"/>
            <a:endCxn id="26" idx="3"/>
          </p:cNvCxnSpPr>
          <p:nvPr/>
        </p:nvCxnSpPr>
        <p:spPr bwMode="auto">
          <a:xfrm flipV="1">
            <a:off x="3341443" y="3233274"/>
            <a:ext cx="821925" cy="34543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0ACC2F-4E9B-9C46-B528-5F3C66398708}"/>
              </a:ext>
            </a:extLst>
          </p:cNvPr>
          <p:cNvSpPr txBox="1"/>
          <p:nvPr/>
        </p:nvSpPr>
        <p:spPr>
          <a:xfrm rot="19848700">
            <a:off x="5843291" y="4588984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push</a:t>
            </a:r>
          </a:p>
          <a:p>
            <a:r>
              <a:rPr lang="en-US" dirty="0"/>
              <a:t>#pushes changes back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470D81-9F3C-3847-A392-C04B6066FE3E}"/>
              </a:ext>
            </a:extLst>
          </p:cNvPr>
          <p:cNvSpPr/>
          <p:nvPr/>
        </p:nvSpPr>
        <p:spPr bwMode="auto">
          <a:xfrm>
            <a:off x="6145168" y="3535387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C92685-C837-7147-9C4D-9F7D2FB26069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 bwMode="auto">
          <a:xfrm>
            <a:off x="4423531" y="3125511"/>
            <a:ext cx="1766274" cy="4545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0D99B7-E16B-4241-AA47-5DF487EC9E55}"/>
              </a:ext>
            </a:extLst>
          </p:cNvPr>
          <p:cNvCxnSpPr>
            <a:cxnSpLocks/>
            <a:stCxn id="90" idx="6"/>
            <a:endCxn id="31" idx="2"/>
          </p:cNvCxnSpPr>
          <p:nvPr/>
        </p:nvCxnSpPr>
        <p:spPr bwMode="auto">
          <a:xfrm>
            <a:off x="5468880" y="3686476"/>
            <a:ext cx="676288" cy="131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CE1AE6C-30E6-F44D-8298-B63F3660E25D}"/>
              </a:ext>
            </a:extLst>
          </p:cNvPr>
          <p:cNvSpPr/>
          <p:nvPr/>
        </p:nvSpPr>
        <p:spPr bwMode="auto">
          <a:xfrm>
            <a:off x="5171096" y="1945249"/>
            <a:ext cx="304800" cy="304800"/>
          </a:xfrm>
          <a:prstGeom prst="ellipse">
            <a:avLst/>
          </a:prstGeom>
          <a:solidFill>
            <a:srgbClr val="FF0000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4F0192-5F1B-764A-A169-F863995411C3}"/>
              </a:ext>
            </a:extLst>
          </p:cNvPr>
          <p:cNvSpPr/>
          <p:nvPr/>
        </p:nvSpPr>
        <p:spPr bwMode="auto">
          <a:xfrm>
            <a:off x="4125747" y="1384284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DB46CC-16F2-9B4F-B2F8-592E3E0D14F9}"/>
              </a:ext>
            </a:extLst>
          </p:cNvPr>
          <p:cNvSpPr/>
          <p:nvPr/>
        </p:nvSpPr>
        <p:spPr bwMode="auto">
          <a:xfrm>
            <a:off x="6152184" y="1946560"/>
            <a:ext cx="304800" cy="304800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5F2B99-3E0E-5A4C-BE1D-2C40D1E8BE62}"/>
              </a:ext>
            </a:extLst>
          </p:cNvPr>
          <p:cNvCxnSpPr>
            <a:cxnSpLocks/>
            <a:stCxn id="35" idx="6"/>
            <a:endCxn id="36" idx="1"/>
          </p:cNvCxnSpPr>
          <p:nvPr/>
        </p:nvCxnSpPr>
        <p:spPr bwMode="auto">
          <a:xfrm>
            <a:off x="4430547" y="1536684"/>
            <a:ext cx="1766274" cy="4545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656BA0-F256-884C-A223-44055230A938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 bwMode="auto">
          <a:xfrm>
            <a:off x="5475896" y="2097649"/>
            <a:ext cx="676288" cy="1311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3E015F-46E0-9944-8F5D-80A450207297}"/>
              </a:ext>
            </a:extLst>
          </p:cNvPr>
          <p:cNvCxnSpPr>
            <a:cxnSpLocks/>
          </p:cNvCxnSpPr>
          <p:nvPr/>
        </p:nvCxnSpPr>
        <p:spPr bwMode="auto">
          <a:xfrm>
            <a:off x="3393096" y="2101125"/>
            <a:ext cx="17780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262800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AA4B-7B52-064B-95BA-F92C642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A Pull Request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2FE1-FA74-374E-BCEE-4F1F0F230B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(GitHub) Fork</a:t>
            </a:r>
          </a:p>
          <a:p>
            <a:r>
              <a:rPr lang="en-US" dirty="0"/>
              <a:t>(CLI) Clone (the fork)</a:t>
            </a:r>
          </a:p>
          <a:p>
            <a:r>
              <a:rPr lang="en-US" dirty="0"/>
              <a:t>(CLI) Commits</a:t>
            </a:r>
          </a:p>
          <a:p>
            <a:r>
              <a:rPr lang="en-US" dirty="0"/>
              <a:t>(CLI) Push</a:t>
            </a:r>
          </a:p>
          <a:p>
            <a:r>
              <a:rPr lang="en-US" dirty="0"/>
              <a:t>(GitHub) Send Pull Request</a:t>
            </a:r>
          </a:p>
          <a:p>
            <a:pPr lvl="1"/>
            <a:r>
              <a:rPr lang="en-US" dirty="0"/>
              <a:t>Follow it</a:t>
            </a:r>
          </a:p>
          <a:p>
            <a:pPr lvl="1"/>
            <a:r>
              <a:rPr lang="en-US" dirty="0"/>
              <a:t>Revise it</a:t>
            </a:r>
          </a:p>
          <a:p>
            <a:pPr lvl="1"/>
            <a:r>
              <a:rPr lang="en-US" dirty="0"/>
              <a:t>Update it</a:t>
            </a:r>
          </a:p>
          <a:p>
            <a:pPr lvl="1"/>
            <a:endParaRPr lang="en-US" dirty="0"/>
          </a:p>
          <a:p>
            <a:r>
              <a:rPr lang="en-US" dirty="0"/>
              <a:t>Keep your fork up-to-date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help.github.com</a:t>
            </a:r>
            <a:r>
              <a:rPr lang="en-US" dirty="0"/>
              <a:t>/articles/syncing-a-fork/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AD9DE-5416-9449-BDEF-CFF78D6A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CD723-4CF6-2D4F-895C-5964481F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550"/>
            <a:ext cx="7937500" cy="389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27580D-9EBB-2F4B-A013-BF7C0D81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We will focus 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7B51-C53B-CF47-92E1-63F22E2E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2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source forge">
            <a:extLst>
              <a:ext uri="{FF2B5EF4-FFF2-40B4-BE49-F238E27FC236}">
                <a16:creationId xmlns:a16="http://schemas.microsoft.com/office/drawing/2014/main" id="{D0B6D8B4-6B32-F946-9C4D-0767D4FC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94" y="3727414"/>
            <a:ext cx="2349500" cy="154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B9CA5-9904-C44C-8041-290BF893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Who offers this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5EE4-00CC-D445-954E-EFDBF60D38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dirty="0"/>
              <a:t>Your machine! (?)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488D4-5137-A041-A686-68B03D14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BBB17B8-9557-C244-8C05-070CF0A6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057400"/>
            <a:ext cx="169333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BF1A4EE8-67E0-3243-A03C-7D9B62A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2235200" cy="112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E2F715E5-0852-294F-8319-C32877B5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2012034"/>
            <a:ext cx="31242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odebase">
            <a:extLst>
              <a:ext uri="{FF2B5EF4-FFF2-40B4-BE49-F238E27FC236}">
                <a16:creationId xmlns:a16="http://schemas.microsoft.com/office/drawing/2014/main" id="{645C5BCC-8AF0-E04D-9D1C-54DBCFE30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47" y="5230422"/>
            <a:ext cx="2489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AC40E993-8C5E-FE46-85F5-E07F8DD4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05" y="4849648"/>
            <a:ext cx="2729935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eanstalk">
            <a:extLst>
              <a:ext uri="{FF2B5EF4-FFF2-40B4-BE49-F238E27FC236}">
                <a16:creationId xmlns:a16="http://schemas.microsoft.com/office/drawing/2014/main" id="{CF480401-3B48-8B41-8E3C-E1364E56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94" y="3269861"/>
            <a:ext cx="2645906" cy="8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E51B-951F-6041-B2AB-F5E91E4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How Git Manages Files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7E8A-1916-7847-A198-5074CF8C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074" name="Picture 2" descr="snapshot-based VCS">
            <a:extLst>
              <a:ext uri="{FF2B5EF4-FFF2-40B4-BE49-F238E27FC236}">
                <a16:creationId xmlns:a16="http://schemas.microsoft.com/office/drawing/2014/main" id="{FEB9DC72-14DE-DF4A-9540-466FBDBC415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1" y="1683987"/>
            <a:ext cx="8637992" cy="381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0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9989-059D-2343-8400-E1265747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Git - Overall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35674-C795-FF42-B47F-80343541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37E95-6159-294F-B789-2922C6D4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887"/>
            <a:ext cx="2719687" cy="3294413"/>
          </a:xfrm>
          <a:prstGeom prst="rect">
            <a:avLst/>
          </a:prstGeom>
        </p:spPr>
      </p:pic>
      <p:pic>
        <p:nvPicPr>
          <p:cNvPr id="4098" name="Picture 2" descr="Image result for git clone pull update commit">
            <a:extLst>
              <a:ext uri="{FF2B5EF4-FFF2-40B4-BE49-F238E27FC236}">
                <a16:creationId xmlns:a16="http://schemas.microsoft.com/office/drawing/2014/main" id="{A8DB2CE2-5C59-C347-B66A-33C10979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87" y="1137887"/>
            <a:ext cx="5376815" cy="50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2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7C62-0E5D-9447-B315-50058BF1E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87"/>
            <a:ext cx="8305800" cy="990600"/>
          </a:xfrm>
        </p:spPr>
        <p:txBody>
          <a:bodyPr/>
          <a:lstStyle/>
          <a:p>
            <a:r>
              <a:rPr lang="en-US" dirty="0"/>
              <a:t>In-Person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C2F65-BDF2-4646-A775-10E1B6009C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58555"/>
            <a:ext cx="8305800" cy="5001061"/>
          </a:xfrm>
        </p:spPr>
        <p:txBody>
          <a:bodyPr/>
          <a:lstStyle/>
          <a:p>
            <a:r>
              <a:rPr lang="en-US" sz="2000" dirty="0"/>
              <a:t>You will receive an email informing you about your group</a:t>
            </a:r>
          </a:p>
          <a:p>
            <a:pPr lvl="1"/>
            <a:r>
              <a:rPr lang="en-US" sz="1600" dirty="0"/>
              <a:t>Telling the day you can come in-person</a:t>
            </a:r>
          </a:p>
          <a:p>
            <a:endParaRPr lang="en-US" sz="2000" dirty="0"/>
          </a:p>
          <a:p>
            <a:r>
              <a:rPr lang="en-US" sz="2000" dirty="0"/>
              <a:t>You CANNOT come in-person any other day</a:t>
            </a:r>
          </a:p>
          <a:p>
            <a:endParaRPr lang="en-US" sz="2000" dirty="0"/>
          </a:p>
          <a:p>
            <a:r>
              <a:rPr lang="en-US" sz="2000" dirty="0"/>
              <a:t>You MUST wear mask in the classroom (the whole time)</a:t>
            </a:r>
          </a:p>
          <a:p>
            <a:endParaRPr lang="en-US" sz="2000" dirty="0"/>
          </a:p>
          <a:p>
            <a:r>
              <a:rPr lang="en-US" sz="2000" dirty="0"/>
              <a:t>You MUST keep social distance</a:t>
            </a:r>
          </a:p>
          <a:p>
            <a:endParaRPr lang="en-US" sz="2000" dirty="0"/>
          </a:p>
          <a:p>
            <a:r>
              <a:rPr lang="en-US" sz="2000" dirty="0"/>
              <a:t>PLEASE, bring laptop, tablet, so you can use ZOOM</a:t>
            </a:r>
          </a:p>
          <a:p>
            <a:endParaRPr lang="en-US" sz="2000" dirty="0"/>
          </a:p>
          <a:p>
            <a:r>
              <a:rPr lang="en-US" sz="2000" dirty="0"/>
              <a:t>If you are assigned to come, and decide to attend online, LET ME KNOW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0C16D-3FB0-A84F-94D1-F5FCDEF7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67240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19083</TotalTime>
  <Words>1599</Words>
  <Application>Microsoft Macintosh PowerPoint</Application>
  <PresentationFormat>On-screen Show (4:3)</PresentationFormat>
  <Paragraphs>484</Paragraphs>
  <Slides>44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Hebrew Scholar</vt:lpstr>
      <vt:lpstr>Calibri</vt:lpstr>
      <vt:lpstr>Helvetica</vt:lpstr>
      <vt:lpstr>Rial</vt:lpstr>
      <vt:lpstr>Times</vt:lpstr>
      <vt:lpstr>Dark-Blue-Vertical-PPT-Template</vt:lpstr>
      <vt:lpstr>1_Dark-Blue-Vertical-PPT-Template</vt:lpstr>
      <vt:lpstr>Introduction to Git</vt:lpstr>
      <vt:lpstr>But, Before</vt:lpstr>
      <vt:lpstr>Code Management/Versioning</vt:lpstr>
      <vt:lpstr>Code Management/Versioning</vt:lpstr>
      <vt:lpstr>We will focus on:</vt:lpstr>
      <vt:lpstr>Who offers this service</vt:lpstr>
      <vt:lpstr>How Git Manages Files Over Time</vt:lpstr>
      <vt:lpstr>Git - Overall</vt:lpstr>
      <vt:lpstr>In-Person Protocol</vt:lpstr>
      <vt:lpstr>Git Local Flow - Example</vt:lpstr>
      <vt:lpstr>Git Local Flow - Example</vt:lpstr>
      <vt:lpstr>It’s Hands On Time</vt:lpstr>
      <vt:lpstr>Kicking off</vt:lpstr>
      <vt:lpstr>Hands On </vt:lpstr>
      <vt:lpstr>Hands On </vt:lpstr>
      <vt:lpstr>Hands On</vt:lpstr>
      <vt:lpstr>Let’s Branch it out!</vt:lpstr>
      <vt:lpstr>Working in a new Branch</vt:lpstr>
      <vt:lpstr>Updating the Master Branch</vt:lpstr>
      <vt:lpstr>Dealing With Small Conflicts</vt:lpstr>
      <vt:lpstr>Usually… For the Easy ones</vt:lpstr>
      <vt:lpstr>Exercising it out</vt:lpstr>
      <vt:lpstr>Rebasing it all!!!</vt:lpstr>
      <vt:lpstr>Moving From Here to There</vt:lpstr>
      <vt:lpstr>Moving From Here to There</vt:lpstr>
      <vt:lpstr>Cherry-Picking</vt:lpstr>
      <vt:lpstr>Dealing with the Remote Repo</vt:lpstr>
      <vt:lpstr>Create a Repo in GitHub</vt:lpstr>
      <vt:lpstr>Cloning To a Local Repo</vt:lpstr>
      <vt:lpstr>Working In This Repo</vt:lpstr>
      <vt:lpstr>Usual Workflow </vt:lpstr>
      <vt:lpstr>GitHub Workflow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A Pull Request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F Steinmacher</cp:lastModifiedBy>
  <cp:revision>332</cp:revision>
  <cp:lastPrinted>2018-08-27T03:34:43Z</cp:lastPrinted>
  <dcterms:created xsi:type="dcterms:W3CDTF">2014-02-19T16:49:03Z</dcterms:created>
  <dcterms:modified xsi:type="dcterms:W3CDTF">2021-03-12T13:10:13Z</dcterms:modified>
</cp:coreProperties>
</file>